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8" r:id="rId1"/>
  </p:sldMasterIdLst>
  <p:sldIdLst>
    <p:sldId id="256" r:id="rId2"/>
    <p:sldId id="258" r:id="rId3"/>
    <p:sldId id="263" r:id="rId4"/>
    <p:sldId id="265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3838C7-FB3A-405B-A4E2-58AC4234D3AE}" v="140" dt="2023-01-28T14:28:43.687"/>
    <p1510:client id="{E962EADC-9C3D-88E4-D712-5EA8AEDCA145}" v="1407" dt="2023-01-30T15:34:47.5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9324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36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690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54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1/30/2023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995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524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59818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33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687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792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639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106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1" r:id="rId6"/>
    <p:sldLayoutId id="2147483927" r:id="rId7"/>
    <p:sldLayoutId id="2147483928" r:id="rId8"/>
    <p:sldLayoutId id="2147483929" r:id="rId9"/>
    <p:sldLayoutId id="2147483930" r:id="rId10"/>
    <p:sldLayoutId id="2147483932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2" name="Rectangle 151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4" name="Picture 1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2BE10788-CAD3-33A0-A130-21B6F5846C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45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4" name="Freeform: Shape 153">
            <a:extLst>
              <a:ext uri="{FF2B5EF4-FFF2-40B4-BE49-F238E27FC236}">
                <a16:creationId xmlns:a16="http://schemas.microsoft.com/office/drawing/2014/main" id="{746D3498-BB0C-4BBC-957B-FC6466C80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949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348024 w 7476051"/>
              <a:gd name="connsiteY1" fmla="*/ 0 h 6858000"/>
              <a:gd name="connsiteX2" fmla="*/ 681975 w 7476051"/>
              <a:gd name="connsiteY2" fmla="*/ 0 h 6858000"/>
              <a:gd name="connsiteX3" fmla="*/ 1555845 w 7476051"/>
              <a:gd name="connsiteY3" fmla="*/ 0 h 6858000"/>
              <a:gd name="connsiteX4" fmla="*/ 1568054 w 7476051"/>
              <a:gd name="connsiteY4" fmla="*/ 0 h 6858000"/>
              <a:gd name="connsiteX5" fmla="*/ 1693495 w 7476051"/>
              <a:gd name="connsiteY5" fmla="*/ 0 h 6858000"/>
              <a:gd name="connsiteX6" fmla="*/ 3186636 w 7476051"/>
              <a:gd name="connsiteY6" fmla="*/ 0 h 6858000"/>
              <a:gd name="connsiteX7" fmla="*/ 5853028 w 7476051"/>
              <a:gd name="connsiteY7" fmla="*/ 0 h 6858000"/>
              <a:gd name="connsiteX8" fmla="*/ 5875152 w 7476051"/>
              <a:gd name="connsiteY8" fmla="*/ 14997 h 6858000"/>
              <a:gd name="connsiteX9" fmla="*/ 7476051 w 7476051"/>
              <a:gd name="connsiteY9" fmla="*/ 3621656 h 6858000"/>
              <a:gd name="connsiteX10" fmla="*/ 5601701 w 7476051"/>
              <a:gd name="connsiteY10" fmla="*/ 6374814 h 6858000"/>
              <a:gd name="connsiteX11" fmla="*/ 5085053 w 7476051"/>
              <a:gd name="connsiteY11" fmla="*/ 6780599 h 6858000"/>
              <a:gd name="connsiteX12" fmla="*/ 4973297 w 7476051"/>
              <a:gd name="connsiteY12" fmla="*/ 6858000 h 6858000"/>
              <a:gd name="connsiteX13" fmla="*/ 3186636 w 7476051"/>
              <a:gd name="connsiteY13" fmla="*/ 6858000 h 6858000"/>
              <a:gd name="connsiteX14" fmla="*/ 1568054 w 7476051"/>
              <a:gd name="connsiteY14" fmla="*/ 6858000 h 6858000"/>
              <a:gd name="connsiteX15" fmla="*/ 1555845 w 7476051"/>
              <a:gd name="connsiteY15" fmla="*/ 6858000 h 6858000"/>
              <a:gd name="connsiteX16" fmla="*/ 1385101 w 7476051"/>
              <a:gd name="connsiteY16" fmla="*/ 6858000 h 6858000"/>
              <a:gd name="connsiteX17" fmla="*/ 681975 w 7476051"/>
              <a:gd name="connsiteY17" fmla="*/ 6858000 h 6858000"/>
              <a:gd name="connsiteX18" fmla="*/ 348024 w 7476051"/>
              <a:gd name="connsiteY18" fmla="*/ 6858000 h 6858000"/>
              <a:gd name="connsiteX19" fmla="*/ 0 w 7476051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348024" y="0"/>
                </a:lnTo>
                <a:lnTo>
                  <a:pt x="681975" y="0"/>
                </a:lnTo>
                <a:lnTo>
                  <a:pt x="1555845" y="0"/>
                </a:lnTo>
                <a:lnTo>
                  <a:pt x="1568054" y="0"/>
                </a:lnTo>
                <a:lnTo>
                  <a:pt x="1693495" y="0"/>
                </a:lnTo>
                <a:lnTo>
                  <a:pt x="3186636" y="0"/>
                </a:ln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1" y="6374814"/>
                </a:cubicBezTo>
                <a:cubicBezTo>
                  <a:pt x="5429498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3186636" y="6858000"/>
                </a:lnTo>
                <a:lnTo>
                  <a:pt x="1568054" y="6858000"/>
                </a:lnTo>
                <a:lnTo>
                  <a:pt x="1555845" y="6858000"/>
                </a:lnTo>
                <a:lnTo>
                  <a:pt x="1385101" y="6858000"/>
                </a:lnTo>
                <a:lnTo>
                  <a:pt x="681975" y="6858000"/>
                </a:lnTo>
                <a:lnTo>
                  <a:pt x="3480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6" name="Freeform: Shape 155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974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8" name="Freeform: Shape 157">
            <a:extLst>
              <a:ext uri="{FF2B5EF4-FFF2-40B4-BE49-F238E27FC236}">
                <a16:creationId xmlns:a16="http://schemas.microsoft.com/office/drawing/2014/main" id="{3D8EFB43-661E-4B15-BA65-39CC17EF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10788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81675" y="1346268"/>
            <a:ext cx="5932755" cy="3285207"/>
          </a:xfrm>
        </p:spPr>
        <p:txBody>
          <a:bodyPr vert="horz" lIns="109728" tIns="109728" rIns="109728" bIns="91440" rtlCol="0" anchor="b">
            <a:no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cs typeface="Sabon Next LT"/>
              </a:rPr>
              <a:t>Soft Actor </a:t>
            </a:r>
            <a:r>
              <a:rPr lang="en-US" sz="6000" dirty="0">
                <a:solidFill>
                  <a:schemeClr val="bg1"/>
                </a:solidFill>
                <a:cs typeface="Sabon Next LT"/>
              </a:rPr>
              <a:t>Critic and</a:t>
            </a:r>
            <a:r>
              <a:rPr lang="en-US" sz="6000" b="1" dirty="0">
                <a:solidFill>
                  <a:schemeClr val="bg1"/>
                </a:solidFill>
                <a:cs typeface="Sabon Next LT"/>
              </a:rPr>
              <a:t> </a:t>
            </a:r>
            <a:br>
              <a:rPr lang="en-US" sz="6000" b="1" dirty="0">
                <a:cs typeface="Sabon Next LT"/>
              </a:rPr>
            </a:br>
            <a:r>
              <a:rPr lang="en-US" sz="6000" b="1" dirty="0">
                <a:solidFill>
                  <a:schemeClr val="bg1"/>
                </a:solidFill>
                <a:cs typeface="Sabon Next LT"/>
              </a:rPr>
              <a:t>its variants</a:t>
            </a:r>
            <a:endParaRPr lang="en-US" sz="6000" dirty="0">
              <a:solidFill>
                <a:schemeClr val="bg1"/>
              </a:solidFill>
              <a:ea typeface="Meiryo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48461" y="5264686"/>
            <a:ext cx="5934278" cy="1150200"/>
          </a:xfrm>
        </p:spPr>
        <p:txBody>
          <a:bodyPr vert="horz" lIns="109728" tIns="109728" rIns="109728" bIns="91440" rtlCol="0" anchor="t">
            <a:noAutofit/>
          </a:bodyPr>
          <a:lstStyle/>
          <a:p>
            <a:pPr lvl="2" algn="r">
              <a:lnSpc>
                <a:spcPct val="130000"/>
              </a:lnSpc>
            </a:pPr>
            <a:r>
              <a:rPr lang="en-US" sz="1600" b="1" dirty="0">
                <a:solidFill>
                  <a:schemeClr val="bg1"/>
                </a:solidFill>
                <a:latin typeface="Sabon Next LT"/>
                <a:cs typeface="Sabon Next LT"/>
              </a:rPr>
              <a:t>Autonomous and adaptive systems </a:t>
            </a:r>
            <a:endParaRPr lang="en-US" sz="1600">
              <a:solidFill>
                <a:schemeClr val="bg1"/>
              </a:solidFill>
              <a:ea typeface="Meiryo"/>
            </a:endParaRPr>
          </a:p>
          <a:p>
            <a:pPr lvl="2" algn="r">
              <a:lnSpc>
                <a:spcPct val="130000"/>
              </a:lnSpc>
            </a:pPr>
            <a:r>
              <a:rPr lang="en-US" sz="1600" b="1" dirty="0">
                <a:solidFill>
                  <a:schemeClr val="bg1"/>
                </a:solidFill>
                <a:latin typeface="Sabon Next LT"/>
                <a:cs typeface="Sabon Next LT"/>
              </a:rPr>
              <a:t>Student : </a:t>
            </a:r>
            <a:r>
              <a:rPr lang="en-US" sz="1600" b="1" dirty="0" err="1">
                <a:solidFill>
                  <a:schemeClr val="bg1"/>
                </a:solidFill>
                <a:latin typeface="Sabon Next LT"/>
                <a:cs typeface="Sabon Next LT"/>
              </a:rPr>
              <a:t>Bertè</a:t>
            </a:r>
            <a:r>
              <a:rPr lang="en-US" sz="1600" b="1" dirty="0">
                <a:solidFill>
                  <a:schemeClr val="bg1"/>
                </a:solidFill>
                <a:latin typeface="Sabon Next LT"/>
                <a:cs typeface="Sabon Next LT"/>
              </a:rPr>
              <a:t> Mattia</a:t>
            </a:r>
          </a:p>
          <a:p>
            <a:pPr lvl="2" algn="r">
              <a:lnSpc>
                <a:spcPct val="130000"/>
              </a:lnSpc>
            </a:pPr>
            <a:r>
              <a:rPr lang="en-US" sz="1600" b="1" dirty="0">
                <a:solidFill>
                  <a:schemeClr val="bg1"/>
                </a:solidFill>
                <a:latin typeface="Sabon Next LT"/>
                <a:cs typeface="Sabon Next LT"/>
              </a:rPr>
              <a:t>Academic year : 2021/2022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CE40DC-5723-449B-A365-A61D8C26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1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7EAB51F-8163-22B2-1A0C-94F8478D6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4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8207E96-6DFF-4119-B2EA-3299067D2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2598" y="0"/>
            <a:ext cx="10189600" cy="6858000"/>
          </a:xfrm>
          <a:custGeom>
            <a:avLst/>
            <a:gdLst>
              <a:gd name="connsiteX0" fmla="*/ 8513625 w 10189600"/>
              <a:gd name="connsiteY0" fmla="*/ 0 h 6858000"/>
              <a:gd name="connsiteX1" fmla="*/ 1434689 w 10189600"/>
              <a:gd name="connsiteY1" fmla="*/ 0 h 6858000"/>
              <a:gd name="connsiteX2" fmla="*/ 1271976 w 10189600"/>
              <a:gd name="connsiteY2" fmla="*/ 160651 h 6858000"/>
              <a:gd name="connsiteX3" fmla="*/ 0 w 10189600"/>
              <a:gd name="connsiteY3" fmla="*/ 3879329 h 6858000"/>
              <a:gd name="connsiteX4" fmla="*/ 1565101 w 10189600"/>
              <a:gd name="connsiteY4" fmla="*/ 6659296 h 6858000"/>
              <a:gd name="connsiteX5" fmla="*/ 1789426 w 10189600"/>
              <a:gd name="connsiteY5" fmla="*/ 6858000 h 6858000"/>
              <a:gd name="connsiteX6" fmla="*/ 8868328 w 10189600"/>
              <a:gd name="connsiteY6" fmla="*/ 6858000 h 6858000"/>
              <a:gd name="connsiteX7" fmla="*/ 8925683 w 10189600"/>
              <a:gd name="connsiteY7" fmla="*/ 6804604 h 6858000"/>
              <a:gd name="connsiteX8" fmla="*/ 10189600 w 10189600"/>
              <a:gd name="connsiteY8" fmla="*/ 4217082 h 6858000"/>
              <a:gd name="connsiteX9" fmla="*/ 8536469 w 10189600"/>
              <a:gd name="connsiteY9" fmla="*/ 174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189600" h="6858000">
                <a:moveTo>
                  <a:pt x="8513625" y="0"/>
                </a:moveTo>
                <a:lnTo>
                  <a:pt x="1434689" y="0"/>
                </a:lnTo>
                <a:lnTo>
                  <a:pt x="1271976" y="160651"/>
                </a:lnTo>
                <a:cubicBezTo>
                  <a:pt x="451613" y="1030749"/>
                  <a:pt x="0" y="2373165"/>
                  <a:pt x="0" y="3879329"/>
                </a:cubicBezTo>
                <a:cubicBezTo>
                  <a:pt x="0" y="5207145"/>
                  <a:pt x="731040" y="5919527"/>
                  <a:pt x="1565101" y="6659296"/>
                </a:cubicBezTo>
                <a:lnTo>
                  <a:pt x="1789426" y="6858000"/>
                </a:lnTo>
                <a:lnTo>
                  <a:pt x="8868328" y="6858000"/>
                </a:lnTo>
                <a:lnTo>
                  <a:pt x="8925683" y="6804604"/>
                </a:lnTo>
                <a:cubicBezTo>
                  <a:pt x="9627437" y="6132444"/>
                  <a:pt x="10189600" y="5418356"/>
                  <a:pt x="10189600" y="4217082"/>
                </a:cubicBezTo>
                <a:cubicBezTo>
                  <a:pt x="10189600" y="2437327"/>
                  <a:pt x="9597144" y="878708"/>
                  <a:pt x="8536469" y="17461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E223C86-12C5-4A60-A21A-D7FC75EFC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57813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A573AF0-3C0B-4895-A7A6-F41B0321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45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2442AC3-A9B0-4865-8A8A-1504FFC6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34283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8451DCE-129E-43B6-BA50-3C8339E46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89577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3706E5-6772-6284-34AC-9DCEF7AF3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142" y="651058"/>
            <a:ext cx="7340048" cy="812855"/>
          </a:xfrm>
          <a:ln>
            <a:noFill/>
          </a:ln>
        </p:spPr>
        <p:txBody>
          <a:bodyPr anchor="b">
            <a:noAutofit/>
          </a:bodyPr>
          <a:lstStyle/>
          <a:p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ea typeface="+mj-lt"/>
                <a:cs typeface="+mj-lt"/>
              </a:rPr>
              <a:t>Soft Actor Critic algorithm</a:t>
            </a:r>
            <a:endParaRPr lang="en-US" sz="3600" b="0">
              <a:solidFill>
                <a:schemeClr val="tx1">
                  <a:lumMod val="85000"/>
                  <a:lumOff val="15000"/>
                </a:schemeClr>
              </a:solidFill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A6D20-BA26-6FFE-2826-F6ACFBBDA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828" y="1709277"/>
            <a:ext cx="8776962" cy="4777627"/>
          </a:xfrm>
        </p:spPr>
        <p:txBody>
          <a:bodyPr vert="horz" lIns="109728" tIns="109728" rIns="109728" bIns="91440" rtlCol="0" anchor="t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400" dirty="0">
                <a:latin typeface="Sitka Heading"/>
                <a:ea typeface="+mn-lt"/>
                <a:cs typeface="+mn-lt"/>
              </a:rPr>
              <a:t>Off-policy actor-critic method based on the maximum entropy framework;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400" dirty="0">
              <a:latin typeface="Sitka Heading"/>
              <a:ea typeface="Meiryo"/>
              <a:cs typeface="Calibri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400" dirty="0">
                <a:latin typeface="Sitka Heading"/>
                <a:ea typeface="Meiryo"/>
                <a:cs typeface="Calibri"/>
              </a:rPr>
              <a:t>The goal: maximization of expected cumulative reward and policy entropy;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400" dirty="0">
              <a:latin typeface="Sitka Heading"/>
              <a:ea typeface="Meiryo"/>
              <a:cs typeface="Calibri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400" dirty="0">
                <a:latin typeface="Sitka Heading"/>
                <a:ea typeface="Meiryo"/>
                <a:cs typeface="Calibri"/>
              </a:rPr>
              <a:t>Temperature parameter </a:t>
            </a:r>
            <a:r>
              <a:rPr lang="en-US" sz="2400" i="1" dirty="0">
                <a:latin typeface="Sitka Heading"/>
                <a:ea typeface="+mn-lt"/>
                <a:cs typeface="+mn-lt"/>
              </a:rPr>
              <a:t>α </a:t>
            </a:r>
            <a:r>
              <a:rPr lang="en-US" sz="2400" dirty="0">
                <a:latin typeface="Sitka Heading"/>
                <a:ea typeface="+mn-lt"/>
                <a:cs typeface="+mn-lt"/>
              </a:rPr>
              <a:t>controls trade-off between exploration and exploitation;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400" dirty="0">
              <a:latin typeface="Sitka Heading"/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400" dirty="0">
                <a:latin typeface="Sitka Heading"/>
                <a:ea typeface="Meiryo"/>
              </a:rPr>
              <a:t>The systems:</a:t>
            </a:r>
          </a:p>
          <a:p>
            <a:pPr marL="285750" lvl="1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 Two soft Q-functions;</a:t>
            </a:r>
          </a:p>
          <a:p>
            <a:pPr marL="285750" lvl="1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 Two target soft Q-functions;</a:t>
            </a:r>
          </a:p>
          <a:p>
            <a:pPr marL="285750" lvl="1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 A policy (Gaussian policy in this case);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dirty="0">
              <a:ea typeface="Meiryo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E1E53BF-5470-8F41-E2D6-AA21830D085F}"/>
              </a:ext>
            </a:extLst>
          </p:cNvPr>
          <p:cNvCxnSpPr/>
          <p:nvPr/>
        </p:nvCxnSpPr>
        <p:spPr>
          <a:xfrm flipV="1">
            <a:off x="1822669" y="1453778"/>
            <a:ext cx="7214006" cy="308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36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CE40DC-5723-449B-A365-A61D8C26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1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7EAB51F-8163-22B2-1A0C-94F8478D6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4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8207E96-6DFF-4119-B2EA-3299067D2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2598" y="0"/>
            <a:ext cx="10189600" cy="6858000"/>
          </a:xfrm>
          <a:custGeom>
            <a:avLst/>
            <a:gdLst>
              <a:gd name="connsiteX0" fmla="*/ 8513625 w 10189600"/>
              <a:gd name="connsiteY0" fmla="*/ 0 h 6858000"/>
              <a:gd name="connsiteX1" fmla="*/ 1434689 w 10189600"/>
              <a:gd name="connsiteY1" fmla="*/ 0 h 6858000"/>
              <a:gd name="connsiteX2" fmla="*/ 1271976 w 10189600"/>
              <a:gd name="connsiteY2" fmla="*/ 160651 h 6858000"/>
              <a:gd name="connsiteX3" fmla="*/ 0 w 10189600"/>
              <a:gd name="connsiteY3" fmla="*/ 3879329 h 6858000"/>
              <a:gd name="connsiteX4" fmla="*/ 1565101 w 10189600"/>
              <a:gd name="connsiteY4" fmla="*/ 6659296 h 6858000"/>
              <a:gd name="connsiteX5" fmla="*/ 1789426 w 10189600"/>
              <a:gd name="connsiteY5" fmla="*/ 6858000 h 6858000"/>
              <a:gd name="connsiteX6" fmla="*/ 8868328 w 10189600"/>
              <a:gd name="connsiteY6" fmla="*/ 6858000 h 6858000"/>
              <a:gd name="connsiteX7" fmla="*/ 8925683 w 10189600"/>
              <a:gd name="connsiteY7" fmla="*/ 6804604 h 6858000"/>
              <a:gd name="connsiteX8" fmla="*/ 10189600 w 10189600"/>
              <a:gd name="connsiteY8" fmla="*/ 4217082 h 6858000"/>
              <a:gd name="connsiteX9" fmla="*/ 8536469 w 10189600"/>
              <a:gd name="connsiteY9" fmla="*/ 174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189600" h="6858000">
                <a:moveTo>
                  <a:pt x="8513625" y="0"/>
                </a:moveTo>
                <a:lnTo>
                  <a:pt x="1434689" y="0"/>
                </a:lnTo>
                <a:lnTo>
                  <a:pt x="1271976" y="160651"/>
                </a:lnTo>
                <a:cubicBezTo>
                  <a:pt x="451613" y="1030749"/>
                  <a:pt x="0" y="2373165"/>
                  <a:pt x="0" y="3879329"/>
                </a:cubicBezTo>
                <a:cubicBezTo>
                  <a:pt x="0" y="5207145"/>
                  <a:pt x="731040" y="5919527"/>
                  <a:pt x="1565101" y="6659296"/>
                </a:cubicBezTo>
                <a:lnTo>
                  <a:pt x="1789426" y="6858000"/>
                </a:lnTo>
                <a:lnTo>
                  <a:pt x="8868328" y="6858000"/>
                </a:lnTo>
                <a:lnTo>
                  <a:pt x="8925683" y="6804604"/>
                </a:lnTo>
                <a:cubicBezTo>
                  <a:pt x="9627437" y="6132444"/>
                  <a:pt x="10189600" y="5418356"/>
                  <a:pt x="10189600" y="4217082"/>
                </a:cubicBezTo>
                <a:cubicBezTo>
                  <a:pt x="10189600" y="2437327"/>
                  <a:pt x="9597144" y="878708"/>
                  <a:pt x="8536469" y="17461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E223C86-12C5-4A60-A21A-D7FC75EFC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57813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A573AF0-3C0B-4895-A7A6-F41B0321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45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2442AC3-A9B0-4865-8A8A-1504FFC6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34283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8451DCE-129E-43B6-BA50-3C8339E46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89577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3706E5-6772-6284-34AC-9DCEF7AF3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142" y="651058"/>
            <a:ext cx="7340048" cy="812855"/>
          </a:xfrm>
          <a:ln>
            <a:noFill/>
          </a:ln>
        </p:spPr>
        <p:txBody>
          <a:bodyPr anchor="b">
            <a:noAutofit/>
          </a:bodyPr>
          <a:lstStyle/>
          <a:p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ea typeface="+mj-lt"/>
                <a:cs typeface="+mj-lt"/>
              </a:rPr>
              <a:t>Soft Actor Critic variants</a:t>
            </a:r>
            <a:endParaRPr lang="en-US" sz="3600" b="0" dirty="0">
              <a:solidFill>
                <a:schemeClr val="tx1">
                  <a:lumMod val="85000"/>
                  <a:lumOff val="15000"/>
                </a:schemeClr>
              </a:solidFill>
              <a:ea typeface="+mj-lt"/>
              <a:cs typeface="+mj-lt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E1E53BF-5470-8F41-E2D6-AA21830D085F}"/>
              </a:ext>
            </a:extLst>
          </p:cNvPr>
          <p:cNvCxnSpPr/>
          <p:nvPr/>
        </p:nvCxnSpPr>
        <p:spPr>
          <a:xfrm flipV="1">
            <a:off x="1822669" y="1453778"/>
            <a:ext cx="7214006" cy="308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80D3CB-72D8-71BA-77DD-9CADCBF93AC6}"/>
              </a:ext>
            </a:extLst>
          </p:cNvPr>
          <p:cNvSpPr txBox="1">
            <a:spLocks/>
          </p:cNvSpPr>
          <p:nvPr/>
        </p:nvSpPr>
        <p:spPr>
          <a:xfrm>
            <a:off x="1327975" y="1709277"/>
            <a:ext cx="4480455" cy="4654452"/>
          </a:xfrm>
          <a:prstGeom prst="rect">
            <a:avLst/>
          </a:prstGeom>
        </p:spPr>
        <p:txBody>
          <a:bodyPr vert="horz" lIns="109728" tIns="109728" rIns="109728" bIns="91440" rtlCol="0" anchor="t"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342900">
              <a:lnSpc>
                <a:spcPct val="100000"/>
              </a:lnSpc>
              <a:spcBef>
                <a:spcPts val="0"/>
              </a:spcBef>
            </a:pPr>
            <a:r>
              <a:rPr lang="en-US" sz="2300" b="1" dirty="0">
                <a:latin typeface="Sitka Heading"/>
                <a:ea typeface="+mn-lt"/>
                <a:cs typeface="+mn-lt"/>
              </a:rPr>
              <a:t>Automatic </a:t>
            </a:r>
            <a:r>
              <a:rPr lang="en-US" sz="2300" i="1" dirty="0">
                <a:latin typeface="Sitka Heading"/>
                <a:ea typeface="+mn-lt"/>
                <a:cs typeface="+mn-lt"/>
              </a:rPr>
              <a:t>α</a:t>
            </a:r>
            <a:r>
              <a:rPr lang="en-US" sz="2300" b="1" dirty="0">
                <a:latin typeface="Sitka Heading"/>
                <a:ea typeface="+mn-lt"/>
                <a:cs typeface="+mn-lt"/>
              </a:rPr>
              <a:t> tuning method</a:t>
            </a:r>
            <a:endParaRPr lang="en-US" sz="2300" b="1">
              <a:latin typeface="Sitka Heading"/>
              <a:ea typeface="+mn-lt"/>
              <a:cs typeface="Calibri"/>
            </a:endParaRPr>
          </a:p>
          <a:p>
            <a:pPr indent="-342900">
              <a:lnSpc>
                <a:spcPct val="100000"/>
              </a:lnSpc>
              <a:spcBef>
                <a:spcPts val="0"/>
              </a:spcBef>
            </a:pPr>
            <a:endParaRPr lang="en-US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Entropy is used a constraint;</a:t>
            </a:r>
            <a:endParaRPr lang="en-US" sz="2000" b="1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endParaRPr lang="en-US" sz="2000" dirty="0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Using duality theorem is possible to optimize </a:t>
            </a:r>
            <a:r>
              <a:rPr lang="en-US" sz="2000" i="1" dirty="0">
                <a:latin typeface="Sitka Heading"/>
                <a:ea typeface="Meiryo"/>
              </a:rPr>
              <a:t>α</a:t>
            </a:r>
            <a:r>
              <a:rPr lang="en-US" sz="2000" dirty="0">
                <a:latin typeface="Sitka Heading"/>
                <a:ea typeface="Meiryo"/>
              </a:rPr>
              <a:t>; </a:t>
            </a:r>
            <a:endParaRPr lang="en-US" sz="2000" b="1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endParaRPr lang="en-US" sz="2000" dirty="0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Entropy and rewards vary during training; </a:t>
            </a:r>
            <a:endParaRPr lang="en-US" sz="2000" b="1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endParaRPr lang="en-US" sz="2000" dirty="0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Optimal α adjusted during training;</a:t>
            </a:r>
            <a:endParaRPr lang="en-US" sz="2000" b="1">
              <a:latin typeface="Sitka Heading"/>
              <a:ea typeface="Meiryo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sz="2000" i="0" dirty="0">
              <a:latin typeface="Sitka Heading"/>
              <a:ea typeface="Meiryo"/>
            </a:endParaRPr>
          </a:p>
          <a:p>
            <a:pPr marL="285750" lvl="1"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Sitka Heading"/>
              <a:ea typeface="Meiryo"/>
            </a:endParaRPr>
          </a:p>
          <a:p>
            <a:pPr marL="628650" lvl="1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endParaRPr lang="en-US" sz="2000" dirty="0">
              <a:latin typeface="Sitka Heading"/>
              <a:ea typeface="Meiryo"/>
            </a:endParaRPr>
          </a:p>
          <a:p>
            <a:pPr marL="285750" lvl="1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000" dirty="0">
              <a:latin typeface="Sitka Heading"/>
              <a:ea typeface="Meiryo"/>
            </a:endParaRPr>
          </a:p>
          <a:p>
            <a:pPr marL="285750" lvl="1"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Sitka Heading"/>
              <a:ea typeface="Meiryo"/>
            </a:endParaRPr>
          </a:p>
          <a:p>
            <a:pPr marL="285750" lvl="1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000">
              <a:latin typeface="Sitka Heading"/>
              <a:ea typeface="Meiryo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2905BFF-286A-B1F0-BB4A-7A6863B9C7CE}"/>
              </a:ext>
            </a:extLst>
          </p:cNvPr>
          <p:cNvSpPr txBox="1">
            <a:spLocks/>
          </p:cNvSpPr>
          <p:nvPr/>
        </p:nvSpPr>
        <p:spPr>
          <a:xfrm>
            <a:off x="5919511" y="1709276"/>
            <a:ext cx="4810655" cy="4226560"/>
          </a:xfrm>
          <a:prstGeom prst="rect">
            <a:avLst/>
          </a:prstGeom>
        </p:spPr>
        <p:txBody>
          <a:bodyPr vert="horz" lIns="109728" tIns="109728" rIns="109728" bIns="91440" rtlCol="0" anchor="t"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300" b="1" dirty="0">
                <a:latin typeface="Sitka Heading"/>
                <a:ea typeface="+mn-lt"/>
                <a:cs typeface="+mn-lt"/>
              </a:rPr>
              <a:t>Averaged SAC method</a:t>
            </a:r>
            <a:endParaRPr lang="en-US" sz="2300" b="1" dirty="0">
              <a:latin typeface="Sitka Heading"/>
              <a:ea typeface="Meiryo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Soft Q-functions tend to overestimate state value;</a:t>
            </a:r>
            <a:endParaRPr lang="en-US" sz="2300" b="1" dirty="0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endParaRPr lang="en-US" sz="2000" dirty="0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State value estimate substituted by last </a:t>
            </a:r>
            <a:r>
              <a:rPr lang="en-US" sz="2000" i="1" dirty="0">
                <a:latin typeface="Sitka Heading"/>
                <a:ea typeface="Meiryo"/>
              </a:rPr>
              <a:t>K </a:t>
            </a:r>
            <a:r>
              <a:rPr lang="en-US" sz="2000" dirty="0">
                <a:latin typeface="Sitka Heading"/>
                <a:ea typeface="Meiryo"/>
              </a:rPr>
              <a:t>estimated values;</a:t>
            </a:r>
            <a:endParaRPr lang="en-US" sz="2300" b="1" dirty="0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endParaRPr lang="en-US" sz="2300" b="1" dirty="0">
              <a:latin typeface="Sitka Heading"/>
              <a:ea typeface="Meiryo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r>
              <a:rPr lang="en-US" sz="2000" dirty="0">
                <a:latin typeface="Sitka Heading"/>
                <a:ea typeface="Meiryo"/>
              </a:rPr>
              <a:t>Variance of estimate is reduced; </a:t>
            </a:r>
            <a:endParaRPr lang="en-US" sz="2300" b="1" dirty="0">
              <a:latin typeface="Sitka Heading"/>
              <a:ea typeface="Meiryo"/>
            </a:endParaRPr>
          </a:p>
          <a:p>
            <a:pPr marL="285750" lvl="1"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Sitka Heading"/>
              <a:ea typeface="Meiryo"/>
            </a:endParaRPr>
          </a:p>
          <a:p>
            <a:pPr marL="628650" lvl="1" indent="-342900">
              <a:lnSpc>
                <a:spcPct val="100000"/>
              </a:lnSpc>
              <a:spcBef>
                <a:spcPts val="0"/>
              </a:spcBef>
              <a:buFont typeface="Arial" panose="020B0503020204020204" pitchFamily="34" charset="0"/>
              <a:buChar char="•"/>
            </a:pPr>
            <a:endParaRPr lang="en-US" sz="2000" dirty="0">
              <a:latin typeface="Sitka Heading"/>
              <a:ea typeface="Meiryo"/>
            </a:endParaRPr>
          </a:p>
          <a:p>
            <a:pPr marL="285750" lvl="1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000" dirty="0">
              <a:latin typeface="Sitka Heading"/>
              <a:ea typeface="Meiryo"/>
            </a:endParaRPr>
          </a:p>
          <a:p>
            <a:pPr marL="285750" lvl="1"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Sitka Heading"/>
              <a:ea typeface="Meiryo"/>
            </a:endParaRPr>
          </a:p>
          <a:p>
            <a:pPr marL="285750" lvl="1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000">
              <a:latin typeface="Sitka Heading"/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193368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CE40DC-5723-449B-A365-A61D8C26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1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7EAB51F-8163-22B2-1A0C-94F8478D6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4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8207E96-6DFF-4119-B2EA-3299067D2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2598" y="0"/>
            <a:ext cx="10189600" cy="6858000"/>
          </a:xfrm>
          <a:custGeom>
            <a:avLst/>
            <a:gdLst>
              <a:gd name="connsiteX0" fmla="*/ 8513625 w 10189600"/>
              <a:gd name="connsiteY0" fmla="*/ 0 h 6858000"/>
              <a:gd name="connsiteX1" fmla="*/ 1434689 w 10189600"/>
              <a:gd name="connsiteY1" fmla="*/ 0 h 6858000"/>
              <a:gd name="connsiteX2" fmla="*/ 1271976 w 10189600"/>
              <a:gd name="connsiteY2" fmla="*/ 160651 h 6858000"/>
              <a:gd name="connsiteX3" fmla="*/ 0 w 10189600"/>
              <a:gd name="connsiteY3" fmla="*/ 3879329 h 6858000"/>
              <a:gd name="connsiteX4" fmla="*/ 1565101 w 10189600"/>
              <a:gd name="connsiteY4" fmla="*/ 6659296 h 6858000"/>
              <a:gd name="connsiteX5" fmla="*/ 1789426 w 10189600"/>
              <a:gd name="connsiteY5" fmla="*/ 6858000 h 6858000"/>
              <a:gd name="connsiteX6" fmla="*/ 8868328 w 10189600"/>
              <a:gd name="connsiteY6" fmla="*/ 6858000 h 6858000"/>
              <a:gd name="connsiteX7" fmla="*/ 8925683 w 10189600"/>
              <a:gd name="connsiteY7" fmla="*/ 6804604 h 6858000"/>
              <a:gd name="connsiteX8" fmla="*/ 10189600 w 10189600"/>
              <a:gd name="connsiteY8" fmla="*/ 4217082 h 6858000"/>
              <a:gd name="connsiteX9" fmla="*/ 8536469 w 10189600"/>
              <a:gd name="connsiteY9" fmla="*/ 174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189600" h="6858000">
                <a:moveTo>
                  <a:pt x="8513625" y="0"/>
                </a:moveTo>
                <a:lnTo>
                  <a:pt x="1434689" y="0"/>
                </a:lnTo>
                <a:lnTo>
                  <a:pt x="1271976" y="160651"/>
                </a:lnTo>
                <a:cubicBezTo>
                  <a:pt x="451613" y="1030749"/>
                  <a:pt x="0" y="2373165"/>
                  <a:pt x="0" y="3879329"/>
                </a:cubicBezTo>
                <a:cubicBezTo>
                  <a:pt x="0" y="5207145"/>
                  <a:pt x="731040" y="5919527"/>
                  <a:pt x="1565101" y="6659296"/>
                </a:cubicBezTo>
                <a:lnTo>
                  <a:pt x="1789426" y="6858000"/>
                </a:lnTo>
                <a:lnTo>
                  <a:pt x="8868328" y="6858000"/>
                </a:lnTo>
                <a:lnTo>
                  <a:pt x="8925683" y="6804604"/>
                </a:lnTo>
                <a:cubicBezTo>
                  <a:pt x="9627437" y="6132444"/>
                  <a:pt x="10189600" y="5418356"/>
                  <a:pt x="10189600" y="4217082"/>
                </a:cubicBezTo>
                <a:cubicBezTo>
                  <a:pt x="10189600" y="2437327"/>
                  <a:pt x="9597144" y="878708"/>
                  <a:pt x="8536469" y="17461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E223C86-12C5-4A60-A21A-D7FC75EFC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57813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A573AF0-3C0B-4895-A7A6-F41B0321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45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2442AC3-A9B0-4865-8A8A-1504FFC6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34283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8451DCE-129E-43B6-BA50-3C8339E46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89577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3706E5-6772-6284-34AC-9DCEF7AF3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142" y="651058"/>
            <a:ext cx="7340048" cy="812855"/>
          </a:xfrm>
          <a:ln>
            <a:noFill/>
          </a:ln>
        </p:spPr>
        <p:txBody>
          <a:bodyPr anchor="b">
            <a:noAutofit/>
          </a:bodyPr>
          <a:lstStyle/>
          <a:p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ea typeface="+mj-lt"/>
                <a:cs typeface="+mj-lt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A6D20-BA26-6FFE-2826-F6ACFBBDA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828" y="1709277"/>
            <a:ext cx="8776962" cy="4777627"/>
          </a:xfrm>
        </p:spPr>
        <p:txBody>
          <a:bodyPr vert="horz" lIns="109728" tIns="109728" rIns="109728" bIns="91440" rtlCol="0" anchor="t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400" dirty="0">
                <a:latin typeface="Sitka Heading"/>
                <a:ea typeface="+mn-lt"/>
                <a:cs typeface="+mn-lt"/>
              </a:rPr>
              <a:t>Both variants presented improvements;</a:t>
            </a:r>
            <a:endParaRPr lang="en-US" dirty="0">
              <a:latin typeface="Meiryo"/>
              <a:ea typeface="+mn-lt"/>
              <a:cs typeface="+mn-lt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400" dirty="0">
              <a:latin typeface="Sitka Heading"/>
              <a:ea typeface="Meiryo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400" dirty="0">
                <a:latin typeface="Sitka Heading"/>
                <a:ea typeface="Meiryo"/>
                <a:cs typeface="Calibri"/>
              </a:rPr>
              <a:t>With temperature tuning, first phase is dominated by </a:t>
            </a:r>
            <a:r>
              <a:rPr lang="en-US" sz="2400" i="1" dirty="0">
                <a:latin typeface="Sitka Heading"/>
                <a:ea typeface="Meiryo"/>
                <a:cs typeface="Calibri"/>
              </a:rPr>
              <a:t>α </a:t>
            </a:r>
            <a:r>
              <a:rPr lang="en-US" sz="2400" dirty="0">
                <a:latin typeface="Sitka Heading"/>
                <a:ea typeface="Meiryo"/>
                <a:cs typeface="Calibri"/>
              </a:rPr>
              <a:t>adjustment;</a:t>
            </a:r>
            <a:endParaRPr lang="en-US" dirty="0"/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400" dirty="0">
              <a:latin typeface="Sitka Heading"/>
              <a:ea typeface="Meiryo"/>
              <a:cs typeface="Calibri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400" dirty="0">
                <a:latin typeface="Sitka Heading"/>
                <a:ea typeface="Meiryo"/>
                <a:cs typeface="Calibri"/>
              </a:rPr>
              <a:t>Averaged-SAC faster at the beginning when state value variance is higher;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400" dirty="0">
              <a:latin typeface="Sitka Heading"/>
              <a:ea typeface="Meiryo"/>
              <a:cs typeface="Calibri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r>
              <a:rPr lang="en-US" sz="2400" dirty="0">
                <a:latin typeface="Sitka Heading"/>
                <a:ea typeface="Meiryo"/>
                <a:cs typeface="Calibri"/>
              </a:rPr>
              <a:t>Average method makes training smoother but more constant, while other methods present bigger spikes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503020204020204" pitchFamily="34" charset="0"/>
              <a:buChar char="•"/>
            </a:pPr>
            <a:endParaRPr lang="en-US" sz="2400" dirty="0">
              <a:latin typeface="Sitka Heading"/>
              <a:ea typeface="+mn-lt"/>
              <a:cs typeface="+mn-lt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E1E53BF-5470-8F41-E2D6-AA21830D085F}"/>
              </a:ext>
            </a:extLst>
          </p:cNvPr>
          <p:cNvCxnSpPr/>
          <p:nvPr/>
        </p:nvCxnSpPr>
        <p:spPr>
          <a:xfrm flipV="1">
            <a:off x="1822669" y="1453778"/>
            <a:ext cx="7214006" cy="308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702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CE40DC-5723-449B-A365-A61D8C26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1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7EAB51F-8163-22B2-1A0C-94F8478D6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4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8207E96-6DFF-4119-B2EA-3299067D2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2598" y="0"/>
            <a:ext cx="10189600" cy="6858000"/>
          </a:xfrm>
          <a:custGeom>
            <a:avLst/>
            <a:gdLst>
              <a:gd name="connsiteX0" fmla="*/ 8513625 w 10189600"/>
              <a:gd name="connsiteY0" fmla="*/ 0 h 6858000"/>
              <a:gd name="connsiteX1" fmla="*/ 1434689 w 10189600"/>
              <a:gd name="connsiteY1" fmla="*/ 0 h 6858000"/>
              <a:gd name="connsiteX2" fmla="*/ 1271976 w 10189600"/>
              <a:gd name="connsiteY2" fmla="*/ 160651 h 6858000"/>
              <a:gd name="connsiteX3" fmla="*/ 0 w 10189600"/>
              <a:gd name="connsiteY3" fmla="*/ 3879329 h 6858000"/>
              <a:gd name="connsiteX4" fmla="*/ 1565101 w 10189600"/>
              <a:gd name="connsiteY4" fmla="*/ 6659296 h 6858000"/>
              <a:gd name="connsiteX5" fmla="*/ 1789426 w 10189600"/>
              <a:gd name="connsiteY5" fmla="*/ 6858000 h 6858000"/>
              <a:gd name="connsiteX6" fmla="*/ 8868328 w 10189600"/>
              <a:gd name="connsiteY6" fmla="*/ 6858000 h 6858000"/>
              <a:gd name="connsiteX7" fmla="*/ 8925683 w 10189600"/>
              <a:gd name="connsiteY7" fmla="*/ 6804604 h 6858000"/>
              <a:gd name="connsiteX8" fmla="*/ 10189600 w 10189600"/>
              <a:gd name="connsiteY8" fmla="*/ 4217082 h 6858000"/>
              <a:gd name="connsiteX9" fmla="*/ 8536469 w 10189600"/>
              <a:gd name="connsiteY9" fmla="*/ 174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189600" h="6858000">
                <a:moveTo>
                  <a:pt x="8513625" y="0"/>
                </a:moveTo>
                <a:lnTo>
                  <a:pt x="1434689" y="0"/>
                </a:lnTo>
                <a:lnTo>
                  <a:pt x="1271976" y="160651"/>
                </a:lnTo>
                <a:cubicBezTo>
                  <a:pt x="451613" y="1030749"/>
                  <a:pt x="0" y="2373165"/>
                  <a:pt x="0" y="3879329"/>
                </a:cubicBezTo>
                <a:cubicBezTo>
                  <a:pt x="0" y="5207145"/>
                  <a:pt x="731040" y="5919527"/>
                  <a:pt x="1565101" y="6659296"/>
                </a:cubicBezTo>
                <a:lnTo>
                  <a:pt x="1789426" y="6858000"/>
                </a:lnTo>
                <a:lnTo>
                  <a:pt x="8868328" y="6858000"/>
                </a:lnTo>
                <a:lnTo>
                  <a:pt x="8925683" y="6804604"/>
                </a:lnTo>
                <a:cubicBezTo>
                  <a:pt x="9627437" y="6132444"/>
                  <a:pt x="10189600" y="5418356"/>
                  <a:pt x="10189600" y="4217082"/>
                </a:cubicBezTo>
                <a:cubicBezTo>
                  <a:pt x="10189600" y="2437327"/>
                  <a:pt x="9597144" y="878708"/>
                  <a:pt x="8536469" y="17461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E223C86-12C5-4A60-A21A-D7FC75EFC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57813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A573AF0-3C0B-4895-A7A6-F41B0321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45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2442AC3-A9B0-4865-8A8A-1504FFC6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34283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8451DCE-129E-43B6-BA50-3C8339E46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89577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3706E5-6772-6284-34AC-9DCEF7AF3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142" y="651058"/>
            <a:ext cx="7340048" cy="812855"/>
          </a:xfrm>
          <a:ln>
            <a:noFill/>
          </a:ln>
        </p:spPr>
        <p:txBody>
          <a:bodyPr anchor="b">
            <a:noAutofit/>
          </a:bodyPr>
          <a:lstStyle/>
          <a:p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ea typeface="+mj-lt"/>
                <a:cs typeface="+mj-lt"/>
              </a:rPr>
              <a:t>Demo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E1E53BF-5470-8F41-E2D6-AA21830D085F}"/>
              </a:ext>
            </a:extLst>
          </p:cNvPr>
          <p:cNvCxnSpPr/>
          <p:nvPr/>
        </p:nvCxnSpPr>
        <p:spPr>
          <a:xfrm flipV="1">
            <a:off x="1822669" y="1453778"/>
            <a:ext cx="7214006" cy="308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8">
            <a:extLst>
              <a:ext uri="{FF2B5EF4-FFF2-40B4-BE49-F238E27FC236}">
                <a16:creationId xmlns:a16="http://schemas.microsoft.com/office/drawing/2014/main" id="{56CEDA52-73D4-0F3C-E4BE-9121199A1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8430" y="2598972"/>
            <a:ext cx="3651250" cy="3651250"/>
          </a:xfrm>
        </p:spPr>
      </p:pic>
      <p:pic>
        <p:nvPicPr>
          <p:cNvPr id="9" name="Picture 10">
            <a:extLst>
              <a:ext uri="{FF2B5EF4-FFF2-40B4-BE49-F238E27FC236}">
                <a16:creationId xmlns:a16="http://schemas.microsoft.com/office/drawing/2014/main" id="{D82DDD93-B0E9-AB92-588A-902506168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6015" y="2594708"/>
            <a:ext cx="3661507" cy="36615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30F482D-AAE3-B862-E125-5706558AB019}"/>
              </a:ext>
            </a:extLst>
          </p:cNvPr>
          <p:cNvSpPr txBox="1"/>
          <p:nvPr/>
        </p:nvSpPr>
        <p:spPr>
          <a:xfrm>
            <a:off x="1685192" y="1953845"/>
            <a:ext cx="363903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ea typeface="+mn-lt"/>
                <a:cs typeface="+mn-lt"/>
              </a:rPr>
              <a:t>HalfCheetah-v4 Environment</a:t>
            </a:r>
            <a:endParaRPr lang="en-US" dirty="0">
              <a:ea typeface="Meiryo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CE1F4A-67DE-7027-F941-0632783D8F53}"/>
              </a:ext>
            </a:extLst>
          </p:cNvPr>
          <p:cNvSpPr txBox="1"/>
          <p:nvPr/>
        </p:nvSpPr>
        <p:spPr>
          <a:xfrm>
            <a:off x="5934807" y="1953844"/>
            <a:ext cx="363903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ea typeface="+mn-lt"/>
                <a:cs typeface="+mn-lt"/>
              </a:rPr>
              <a:t>Humanoid-v4 </a:t>
            </a:r>
            <a:endParaRPr lang="en-US" dirty="0">
              <a:ea typeface="+mn-lt"/>
              <a:cs typeface="+mn-lt"/>
            </a:endParaRPr>
          </a:p>
          <a:p>
            <a:pPr algn="ctr"/>
            <a:r>
              <a:rPr lang="en-US" b="1" dirty="0">
                <a:ea typeface="+mn-lt"/>
                <a:cs typeface="+mn-lt"/>
              </a:rPr>
              <a:t>Environment</a:t>
            </a:r>
            <a:endParaRPr lang="en-US" dirty="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419155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1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7EAB51F-8163-22B2-1A0C-94F8478D6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45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46D3498-BB0C-4BBC-957B-FC6466C80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949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348024 w 7476051"/>
              <a:gd name="connsiteY1" fmla="*/ 0 h 6858000"/>
              <a:gd name="connsiteX2" fmla="*/ 681975 w 7476051"/>
              <a:gd name="connsiteY2" fmla="*/ 0 h 6858000"/>
              <a:gd name="connsiteX3" fmla="*/ 1555845 w 7476051"/>
              <a:gd name="connsiteY3" fmla="*/ 0 h 6858000"/>
              <a:gd name="connsiteX4" fmla="*/ 1568054 w 7476051"/>
              <a:gd name="connsiteY4" fmla="*/ 0 h 6858000"/>
              <a:gd name="connsiteX5" fmla="*/ 1693495 w 7476051"/>
              <a:gd name="connsiteY5" fmla="*/ 0 h 6858000"/>
              <a:gd name="connsiteX6" fmla="*/ 3186636 w 7476051"/>
              <a:gd name="connsiteY6" fmla="*/ 0 h 6858000"/>
              <a:gd name="connsiteX7" fmla="*/ 5853028 w 7476051"/>
              <a:gd name="connsiteY7" fmla="*/ 0 h 6858000"/>
              <a:gd name="connsiteX8" fmla="*/ 5875152 w 7476051"/>
              <a:gd name="connsiteY8" fmla="*/ 14997 h 6858000"/>
              <a:gd name="connsiteX9" fmla="*/ 7476051 w 7476051"/>
              <a:gd name="connsiteY9" fmla="*/ 3621656 h 6858000"/>
              <a:gd name="connsiteX10" fmla="*/ 5601701 w 7476051"/>
              <a:gd name="connsiteY10" fmla="*/ 6374814 h 6858000"/>
              <a:gd name="connsiteX11" fmla="*/ 5085053 w 7476051"/>
              <a:gd name="connsiteY11" fmla="*/ 6780599 h 6858000"/>
              <a:gd name="connsiteX12" fmla="*/ 4973297 w 7476051"/>
              <a:gd name="connsiteY12" fmla="*/ 6858000 h 6858000"/>
              <a:gd name="connsiteX13" fmla="*/ 3186636 w 7476051"/>
              <a:gd name="connsiteY13" fmla="*/ 6858000 h 6858000"/>
              <a:gd name="connsiteX14" fmla="*/ 1568054 w 7476051"/>
              <a:gd name="connsiteY14" fmla="*/ 6858000 h 6858000"/>
              <a:gd name="connsiteX15" fmla="*/ 1555845 w 7476051"/>
              <a:gd name="connsiteY15" fmla="*/ 6858000 h 6858000"/>
              <a:gd name="connsiteX16" fmla="*/ 1385101 w 7476051"/>
              <a:gd name="connsiteY16" fmla="*/ 6858000 h 6858000"/>
              <a:gd name="connsiteX17" fmla="*/ 681975 w 7476051"/>
              <a:gd name="connsiteY17" fmla="*/ 6858000 h 6858000"/>
              <a:gd name="connsiteX18" fmla="*/ 348024 w 7476051"/>
              <a:gd name="connsiteY18" fmla="*/ 6858000 h 6858000"/>
              <a:gd name="connsiteX19" fmla="*/ 0 w 7476051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348024" y="0"/>
                </a:lnTo>
                <a:lnTo>
                  <a:pt x="681975" y="0"/>
                </a:lnTo>
                <a:lnTo>
                  <a:pt x="1555845" y="0"/>
                </a:lnTo>
                <a:lnTo>
                  <a:pt x="1568054" y="0"/>
                </a:lnTo>
                <a:lnTo>
                  <a:pt x="1693495" y="0"/>
                </a:lnTo>
                <a:lnTo>
                  <a:pt x="3186636" y="0"/>
                </a:ln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1" y="6374814"/>
                </a:cubicBezTo>
                <a:cubicBezTo>
                  <a:pt x="5429498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3186636" y="6858000"/>
                </a:lnTo>
                <a:lnTo>
                  <a:pt x="1568054" y="6858000"/>
                </a:lnTo>
                <a:lnTo>
                  <a:pt x="1555845" y="6858000"/>
                </a:lnTo>
                <a:lnTo>
                  <a:pt x="1385101" y="6858000"/>
                </a:lnTo>
                <a:lnTo>
                  <a:pt x="681975" y="6858000"/>
                </a:lnTo>
                <a:lnTo>
                  <a:pt x="3480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974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8EFB43-661E-4B15-BA65-39CC17EF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10788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2BC99E-309D-3B92-1D73-02A3310D972C}"/>
              </a:ext>
            </a:extLst>
          </p:cNvPr>
          <p:cNvSpPr txBox="1"/>
          <p:nvPr/>
        </p:nvSpPr>
        <p:spPr>
          <a:xfrm>
            <a:off x="5524098" y="1346268"/>
            <a:ext cx="6190332" cy="3746699"/>
          </a:xfrm>
          <a:prstGeom prst="rect">
            <a:avLst/>
          </a:prstGeom>
        </p:spPr>
        <p:txBody>
          <a:bodyPr rot="0" spcFirstLastPara="0" vertOverflow="overflow" horzOverflow="overflow" vert="horz" lIns="109728" tIns="109728" rIns="109728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spc="1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Thanks </a:t>
            </a:r>
            <a:endParaRPr lang="en-US" sz="4800" dirty="0">
              <a:solidFill>
                <a:schemeClr val="bg1"/>
              </a:solidFill>
              <a:ea typeface="Meiryo"/>
              <a:cs typeface="+mj-cs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spc="1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for</a:t>
            </a:r>
            <a:endParaRPr lang="en-US" sz="4800" b="1" spc="150" dirty="0">
              <a:solidFill>
                <a:schemeClr val="bg1"/>
              </a:solidFill>
              <a:latin typeface="+mj-lt"/>
              <a:ea typeface="Meiryo"/>
              <a:cs typeface="+mj-cs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spc="1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your </a:t>
            </a:r>
            <a:endParaRPr lang="en-US" sz="4800" b="1" spc="150" dirty="0">
              <a:solidFill>
                <a:schemeClr val="bg1"/>
              </a:solidFill>
              <a:latin typeface="+mj-lt"/>
              <a:ea typeface="Meiryo"/>
              <a:cs typeface="+mj-cs"/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spc="15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attention!</a:t>
            </a:r>
            <a:endParaRPr lang="en-US" sz="4800" b="1" spc="150" dirty="0">
              <a:solidFill>
                <a:schemeClr val="bg1"/>
              </a:solidFill>
              <a:latin typeface="+mj-lt"/>
              <a:ea typeface="Meiryo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16914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SketchLinesVTI</vt:lpstr>
      <vt:lpstr>Soft Actor Critic and  its variants</vt:lpstr>
      <vt:lpstr>Soft Actor Critic algorithm</vt:lpstr>
      <vt:lpstr>Soft Actor Critic variants</vt:lpstr>
      <vt:lpstr>Results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456</cp:revision>
  <dcterms:created xsi:type="dcterms:W3CDTF">2023-01-28T11:24:09Z</dcterms:created>
  <dcterms:modified xsi:type="dcterms:W3CDTF">2023-01-30T15:39:44Z</dcterms:modified>
</cp:coreProperties>
</file>

<file path=docProps/thumbnail.jpeg>
</file>